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948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CE8-675F-44F6-8546-0DB947F6C070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D618-665C-40FA-8FD6-8270F011D9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6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CE8-675F-44F6-8546-0DB947F6C070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D618-665C-40FA-8FD6-8270F011D9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90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CE8-675F-44F6-8546-0DB947F6C070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D618-665C-40FA-8FD6-8270F011D9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45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CE8-675F-44F6-8546-0DB947F6C070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D618-665C-40FA-8FD6-8270F011D9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6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CE8-675F-44F6-8546-0DB947F6C070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D618-665C-40FA-8FD6-8270F011D9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50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CE8-675F-44F6-8546-0DB947F6C070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D618-665C-40FA-8FD6-8270F011D9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35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CE8-675F-44F6-8546-0DB947F6C070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D618-665C-40FA-8FD6-8270F011D9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45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CE8-675F-44F6-8546-0DB947F6C070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D618-665C-40FA-8FD6-8270F011D9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90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CE8-675F-44F6-8546-0DB947F6C070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D618-665C-40FA-8FD6-8270F011D9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08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CE8-675F-44F6-8546-0DB947F6C070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D618-665C-40FA-8FD6-8270F011D9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58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CE8-675F-44F6-8546-0DB947F6C070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D618-665C-40FA-8FD6-8270F011D9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94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93CE8-675F-44F6-8546-0DB947F6C070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D618-665C-40FA-8FD6-8270F011D9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41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97"/>
            <a:ext cx="12192000" cy="68667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343" y="3703320"/>
            <a:ext cx="6855701" cy="31546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6367"/>
            <a:ext cx="9144000" cy="2387600"/>
          </a:xfrm>
        </p:spPr>
        <p:txBody>
          <a:bodyPr/>
          <a:lstStyle/>
          <a:p>
            <a:r>
              <a:rPr lang="zh-TW" altLang="en-US" dirty="0" smtClean="0">
                <a:latin typeface="+mn-lt"/>
              </a:rPr>
              <a:t>舒緩各種敏感症的</a:t>
            </a:r>
            <a:r>
              <a:rPr lang="en-US" altLang="zh-TW" dirty="0" smtClean="0">
                <a:latin typeface="+mn-lt"/>
              </a:rPr>
              <a:t/>
            </a:r>
            <a:br>
              <a:rPr lang="en-US" altLang="zh-TW" dirty="0" smtClean="0">
                <a:latin typeface="+mn-lt"/>
              </a:rPr>
            </a:br>
            <a:r>
              <a:rPr lang="zh-TW" altLang="en-US" dirty="0" smtClean="0">
                <a:latin typeface="+mn-lt"/>
              </a:rPr>
              <a:t>湯水介紹</a:t>
            </a:r>
            <a:endParaRPr lang="zh-CN" altLang="en-US" dirty="0"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830055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方顥澄註冊中醫師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3607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常用藥材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辛夷花</a:t>
            </a:r>
            <a:endParaRPr lang="en-US" altLang="zh-TW" dirty="0" smtClean="0"/>
          </a:p>
          <a:p>
            <a:r>
              <a:rPr lang="zh-TW" altLang="en-US" dirty="0" smtClean="0"/>
              <a:t>蒼耳子</a:t>
            </a:r>
            <a:endParaRPr lang="en-US" altLang="zh-TW" dirty="0" smtClean="0"/>
          </a:p>
          <a:p>
            <a:r>
              <a:rPr lang="zh-TW" altLang="en-US" dirty="0" smtClean="0"/>
              <a:t>紫蘇葉</a:t>
            </a:r>
            <a:endParaRPr lang="en-US" altLang="zh-TW" dirty="0" smtClean="0"/>
          </a:p>
          <a:p>
            <a:r>
              <a:rPr lang="zh-TW" altLang="en-US" dirty="0" smtClean="0"/>
              <a:t>防風</a:t>
            </a:r>
            <a:endParaRPr lang="en-US" altLang="zh-TW" dirty="0" smtClean="0"/>
          </a:p>
          <a:p>
            <a:r>
              <a:rPr lang="zh-TW" altLang="en-US" dirty="0" smtClean="0"/>
              <a:t>薄荷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92" y="3425173"/>
            <a:ext cx="5975843" cy="30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9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常用藥材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皮膚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地膚子</a:t>
            </a:r>
            <a:endParaRPr lang="en-US" altLang="zh-TW" dirty="0" smtClean="0"/>
          </a:p>
          <a:p>
            <a:r>
              <a:rPr lang="zh-TW" altLang="en-US" dirty="0" smtClean="0"/>
              <a:t>白蘚皮</a:t>
            </a:r>
            <a:endParaRPr lang="en-US" altLang="zh-TW" dirty="0" smtClean="0"/>
          </a:p>
          <a:p>
            <a:r>
              <a:rPr lang="zh-TW" altLang="en-US" dirty="0" smtClean="0"/>
              <a:t>苦參</a:t>
            </a:r>
            <a:endParaRPr lang="en-US" altLang="zh-TW" dirty="0" smtClean="0"/>
          </a:p>
          <a:p>
            <a:r>
              <a:rPr lang="zh-TW" altLang="en-US" dirty="0" smtClean="0"/>
              <a:t>防風</a:t>
            </a:r>
            <a:endParaRPr lang="en-US" altLang="zh-TW" dirty="0" smtClean="0"/>
          </a:p>
          <a:p>
            <a:r>
              <a:rPr lang="zh-TW" altLang="en-US" dirty="0" smtClean="0"/>
              <a:t>荊</a:t>
            </a:r>
            <a:r>
              <a:rPr lang="zh-TW" altLang="en-US" dirty="0" smtClean="0"/>
              <a:t>芥</a:t>
            </a:r>
            <a:endParaRPr lang="zh-CN" altLang="en-US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29" y="2287420"/>
            <a:ext cx="5263250" cy="34277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792511" y="3847906"/>
            <a:ext cx="3092609" cy="26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5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常用藥材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腸</a:t>
            </a:r>
            <a:r>
              <a:rPr lang="en-US" altLang="zh-TW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白芍</a:t>
            </a:r>
            <a:endParaRPr lang="en-US" altLang="zh-TW" dirty="0" smtClean="0"/>
          </a:p>
          <a:p>
            <a:r>
              <a:rPr lang="zh-TW" altLang="en-US" dirty="0" smtClean="0"/>
              <a:t>白朮</a:t>
            </a:r>
            <a:endParaRPr lang="en-US" altLang="zh-TW" dirty="0" smtClean="0"/>
          </a:p>
          <a:p>
            <a:r>
              <a:rPr lang="zh-TW" altLang="en-US" dirty="0" smtClean="0"/>
              <a:t>茯苓</a:t>
            </a:r>
            <a:endParaRPr lang="en-US" altLang="zh-TW" dirty="0" smtClean="0"/>
          </a:p>
          <a:p>
            <a:r>
              <a:rPr lang="zh-TW" altLang="en-US" dirty="0" smtClean="0"/>
              <a:t>陳皮</a:t>
            </a:r>
            <a:endParaRPr lang="en-US" altLang="zh-TW" dirty="0" smtClean="0"/>
          </a:p>
          <a:p>
            <a:r>
              <a:rPr lang="zh-TW" altLang="en-US" dirty="0" smtClean="0"/>
              <a:t>防風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736" y="2250407"/>
            <a:ext cx="4927546" cy="436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4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皮膚過敏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五色祛濕防敏湯 </a:t>
            </a:r>
            <a:r>
              <a:rPr lang="en-US" altLang="zh-TW" dirty="0" smtClean="0"/>
              <a:t>(2-3</a:t>
            </a:r>
            <a:r>
              <a:rPr lang="zh-TW" altLang="en-US" dirty="0" smtClean="0"/>
              <a:t>人份量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土茯苓</a:t>
            </a:r>
            <a:r>
              <a:rPr lang="en-US" altLang="zh-TW" dirty="0" smtClean="0"/>
              <a:t>5</a:t>
            </a:r>
            <a:r>
              <a:rPr lang="zh-TW" altLang="en-US" dirty="0" smtClean="0"/>
              <a:t>錢 地膚子</a:t>
            </a:r>
            <a:r>
              <a:rPr lang="en-US" altLang="zh-TW" dirty="0" smtClean="0"/>
              <a:t>1</a:t>
            </a:r>
            <a:r>
              <a:rPr lang="zh-TW" altLang="en-US" dirty="0" smtClean="0"/>
              <a:t>兩 粟米鬚</a:t>
            </a:r>
            <a:r>
              <a:rPr lang="en-US" altLang="zh-TW" dirty="0" smtClean="0"/>
              <a:t>1</a:t>
            </a:r>
            <a:r>
              <a:rPr lang="zh-TW" altLang="en-US" dirty="0" smtClean="0"/>
              <a:t>兩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紅蘿蔔</a:t>
            </a:r>
            <a:r>
              <a:rPr lang="en-US" altLang="zh-TW" dirty="0" smtClean="0"/>
              <a:t>2</a:t>
            </a:r>
            <a:r>
              <a:rPr lang="zh-TW" altLang="en-US" dirty="0" smtClean="0"/>
              <a:t>條 節瓜</a:t>
            </a:r>
            <a:r>
              <a:rPr lang="en-US" altLang="zh-TW" dirty="0" smtClean="0"/>
              <a:t>1</a:t>
            </a:r>
            <a:r>
              <a:rPr lang="zh-TW" altLang="en-US" dirty="0" smtClean="0"/>
              <a:t>條</a:t>
            </a:r>
            <a:r>
              <a:rPr lang="en-US" altLang="zh-TW" dirty="0"/>
              <a:t> </a:t>
            </a:r>
            <a:r>
              <a:rPr lang="zh-TW" altLang="en-US" dirty="0" smtClean="0"/>
              <a:t>蜜棗</a:t>
            </a:r>
            <a:r>
              <a:rPr lang="en-US" altLang="zh-TW" dirty="0" smtClean="0"/>
              <a:t>3</a:t>
            </a:r>
            <a:r>
              <a:rPr lang="zh-TW" altLang="en-US" dirty="0" smtClean="0"/>
              <a:t>粒 瘦肉適量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水</a:t>
            </a:r>
            <a:r>
              <a:rPr lang="en-US" altLang="zh-TW" dirty="0" smtClean="0"/>
              <a:t>10-15</a:t>
            </a:r>
            <a:r>
              <a:rPr lang="zh-TW" altLang="en-US" dirty="0" smtClean="0"/>
              <a:t>碗水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TW" altLang="en-US" dirty="0" smtClean="0"/>
              <a:t>材料切件</a:t>
            </a:r>
            <a:r>
              <a:rPr lang="en-US" altLang="zh-TW" dirty="0" smtClean="0"/>
              <a:t>, </a:t>
            </a:r>
            <a:r>
              <a:rPr lang="zh-TW" altLang="en-US" dirty="0" smtClean="0"/>
              <a:t>瘦肉汆水</a:t>
            </a:r>
            <a:endParaRPr lang="en-US" altLang="zh-TW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TW" altLang="en-US" dirty="0" smtClean="0"/>
              <a:t>放入所有材料</a:t>
            </a:r>
            <a:r>
              <a:rPr lang="en-US" altLang="zh-TW" dirty="0" smtClean="0"/>
              <a:t>, </a:t>
            </a:r>
            <a:r>
              <a:rPr lang="zh-TW" altLang="en-US" dirty="0" smtClean="0"/>
              <a:t>加水</a:t>
            </a:r>
            <a:endParaRPr lang="en-US" altLang="zh-TW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TW" altLang="en-US" dirty="0"/>
              <a:t>大</a:t>
            </a:r>
            <a:r>
              <a:rPr lang="zh-TW" altLang="en-US" dirty="0" smtClean="0"/>
              <a:t>火煮沸</a:t>
            </a:r>
            <a:r>
              <a:rPr lang="en-US" altLang="zh-TW" dirty="0" smtClean="0"/>
              <a:t>, </a:t>
            </a:r>
            <a:r>
              <a:rPr lang="zh-TW" altLang="en-US" dirty="0" smtClean="0"/>
              <a:t>以小火煮</a:t>
            </a:r>
            <a:r>
              <a:rPr lang="en-US" altLang="zh-TW" dirty="0" smtClean="0"/>
              <a:t>2</a:t>
            </a:r>
            <a:r>
              <a:rPr lang="zh-TW" altLang="en-US" dirty="0" smtClean="0"/>
              <a:t>小時</a:t>
            </a:r>
            <a:endParaRPr lang="en-US" altLang="zh-TW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zh-TW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395" y="2715769"/>
            <a:ext cx="4134870" cy="38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鼻過敏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辛夷霸王理氣湯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TW" altLang="en-US" dirty="0" smtClean="0"/>
              <a:t>辛夷花</a:t>
            </a:r>
            <a:r>
              <a:rPr lang="en-US" altLang="zh-TW" dirty="0" smtClean="0"/>
              <a:t>4</a:t>
            </a:r>
            <a:r>
              <a:rPr lang="zh-TW" altLang="en-US" dirty="0" smtClean="0"/>
              <a:t>錢 南杏</a:t>
            </a:r>
            <a:r>
              <a:rPr lang="en-US" altLang="zh-TW" dirty="0" smtClean="0"/>
              <a:t>3</a:t>
            </a:r>
            <a:r>
              <a:rPr lang="zh-TW" altLang="en-US" dirty="0"/>
              <a:t>錢</a:t>
            </a:r>
            <a:r>
              <a:rPr lang="zh-TW" altLang="en-US" dirty="0" smtClean="0"/>
              <a:t> 北杏</a:t>
            </a:r>
            <a:r>
              <a:rPr lang="en-US" altLang="zh-TW" dirty="0" smtClean="0"/>
              <a:t>3</a:t>
            </a:r>
            <a:r>
              <a:rPr lang="zh-TW" altLang="en-US" dirty="0" smtClean="0"/>
              <a:t>錢 白芷</a:t>
            </a:r>
            <a:r>
              <a:rPr lang="en-US" altLang="zh-TW" dirty="0" smtClean="0"/>
              <a:t>3</a:t>
            </a:r>
            <a:r>
              <a:rPr lang="zh-TW" altLang="en-US" dirty="0" smtClean="0"/>
              <a:t>錢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粟米</a:t>
            </a:r>
            <a:r>
              <a:rPr lang="en-US" altLang="zh-TW" dirty="0" smtClean="0"/>
              <a:t>2</a:t>
            </a:r>
            <a:r>
              <a:rPr lang="zh-TW" altLang="en-US" dirty="0" smtClean="0"/>
              <a:t>條 </a:t>
            </a:r>
            <a:r>
              <a:rPr lang="zh-TW" altLang="en-US" dirty="0" smtClean="0"/>
              <a:t>霸王花</a:t>
            </a:r>
            <a:r>
              <a:rPr lang="en-US" altLang="zh-TW" dirty="0" smtClean="0"/>
              <a:t>1</a:t>
            </a:r>
            <a:r>
              <a:rPr lang="zh-TW" altLang="en-US" dirty="0" smtClean="0"/>
              <a:t>枚</a:t>
            </a:r>
            <a:r>
              <a:rPr lang="en-US" altLang="zh-TW" dirty="0"/>
              <a:t> </a:t>
            </a:r>
            <a:r>
              <a:rPr lang="zh-TW" altLang="en-US" dirty="0" smtClean="0"/>
              <a:t>蜜棗</a:t>
            </a:r>
            <a:r>
              <a:rPr lang="en-US" altLang="zh-TW" dirty="0" smtClean="0"/>
              <a:t>3</a:t>
            </a:r>
            <a:r>
              <a:rPr lang="zh-TW" altLang="en-US" dirty="0" smtClean="0"/>
              <a:t>粒 </a:t>
            </a:r>
            <a:r>
              <a:rPr lang="zh-TW" altLang="en-US" dirty="0" smtClean="0"/>
              <a:t>瘦肉適量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水</a:t>
            </a:r>
            <a:r>
              <a:rPr lang="en-US" altLang="zh-TW" dirty="0" smtClean="0"/>
              <a:t>10-15</a:t>
            </a:r>
            <a:r>
              <a:rPr lang="zh-TW" altLang="en-US" dirty="0" smtClean="0"/>
              <a:t>碗水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514350" indent="-514350">
              <a:buAutoNum type="arabicPeriod"/>
            </a:pPr>
            <a:r>
              <a:rPr lang="zh-TW" altLang="en-US" dirty="0" smtClean="0"/>
              <a:t>霸王花浸軟</a:t>
            </a:r>
            <a:endParaRPr lang="en-US" altLang="zh-TW" dirty="0"/>
          </a:p>
          <a:p>
            <a:pPr marL="514350" indent="-514350">
              <a:buAutoNum type="arabicPeriod"/>
            </a:pPr>
            <a:r>
              <a:rPr lang="zh-TW" altLang="en-US" dirty="0" smtClean="0"/>
              <a:t>放入所有材料</a:t>
            </a:r>
            <a:r>
              <a:rPr lang="en-US" altLang="zh-TW" dirty="0" smtClean="0"/>
              <a:t>, </a:t>
            </a:r>
            <a:r>
              <a:rPr lang="zh-TW" altLang="en-US" dirty="0" smtClean="0"/>
              <a:t>加水</a:t>
            </a:r>
            <a:endParaRPr lang="en-US" altLang="zh-TW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TW" altLang="en-US" dirty="0" smtClean="0"/>
              <a:t>大火煮沸</a:t>
            </a:r>
            <a:r>
              <a:rPr lang="en-US" altLang="zh-TW" dirty="0" smtClean="0"/>
              <a:t>, </a:t>
            </a:r>
            <a:r>
              <a:rPr lang="zh-TW" altLang="en-US" dirty="0" smtClean="0"/>
              <a:t>以小火煮</a:t>
            </a:r>
            <a:r>
              <a:rPr lang="en-US" altLang="zh-TW" dirty="0" smtClean="0"/>
              <a:t>2</a:t>
            </a:r>
            <a:r>
              <a:rPr lang="zh-TW" altLang="en-US" dirty="0" smtClean="0"/>
              <a:t>小時</a:t>
            </a:r>
            <a:endParaRPr lang="en-US" altLang="zh-TW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249" y="3178978"/>
            <a:ext cx="4502381" cy="33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6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</a:rPr>
              <a:t>敏感</a:t>
            </a:r>
            <a:endParaRPr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對異於平常的情況產生反應</a:t>
            </a:r>
            <a:endParaRPr lang="en-US" altLang="zh-TW" dirty="0" smtClean="0"/>
          </a:p>
          <a:p>
            <a:r>
              <a:rPr lang="zh-TW" altLang="en-US" dirty="0" smtClean="0"/>
              <a:t>對情況的反應程度</a:t>
            </a:r>
            <a:endParaRPr lang="en-US" altLang="zh-TW" dirty="0" smtClean="0"/>
          </a:p>
          <a:p>
            <a:r>
              <a:rPr lang="zh-TW" altLang="en-US" dirty="0" smtClean="0"/>
              <a:t>按反應程度出現機體的相關症狀</a:t>
            </a:r>
            <a:endParaRPr lang="en-US" altLang="zh-TW" dirty="0" smtClean="0"/>
          </a:p>
          <a:p>
            <a:r>
              <a:rPr lang="zh-TW" altLang="en-US" dirty="0" smtClean="0"/>
              <a:t>按機體的狀態決定回復的時間</a:t>
            </a:r>
            <a:endParaRPr lang="en-US" altLang="zh-TW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27586"/>
            <a:ext cx="5874052" cy="32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4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</a:rPr>
              <a:t>敏感症狀</a:t>
            </a:r>
            <a:endParaRPr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紅</a:t>
            </a:r>
            <a:endParaRPr lang="en-US" altLang="zh-TW" dirty="0" smtClean="0"/>
          </a:p>
          <a:p>
            <a:r>
              <a:rPr lang="zh-TW" altLang="en-US" dirty="0" smtClean="0"/>
              <a:t>腫</a:t>
            </a:r>
            <a:endParaRPr lang="en-US" altLang="zh-TW" dirty="0" smtClean="0"/>
          </a:p>
          <a:p>
            <a:r>
              <a:rPr lang="zh-TW" altLang="en-US" dirty="0" smtClean="0"/>
              <a:t>熱</a:t>
            </a:r>
            <a:endParaRPr lang="en-US" altLang="zh-TW" dirty="0" smtClean="0"/>
          </a:p>
          <a:p>
            <a:r>
              <a:rPr lang="zh-TW" altLang="en-US" dirty="0" smtClean="0"/>
              <a:t>痛</a:t>
            </a:r>
            <a:endParaRPr lang="en-US" altLang="zh-TW" dirty="0" smtClean="0"/>
          </a:p>
          <a:p>
            <a:r>
              <a:rPr lang="zh-TW" altLang="en-US" dirty="0"/>
              <a:t>癢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55581"/>
            <a:ext cx="5599555" cy="58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6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</a:rPr>
              <a:t>可發生敏感的部位</a:t>
            </a:r>
            <a:endParaRPr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皮膚黏膜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鼻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耳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皮膚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食道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腸</a:t>
            </a:r>
            <a:endParaRPr lang="en-US" altLang="zh-TW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887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</a:rPr>
              <a:t>過敏源</a:t>
            </a:r>
            <a:endParaRPr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食物</a:t>
            </a:r>
            <a:endParaRPr lang="en-US" altLang="zh-TW" dirty="0" smtClean="0"/>
          </a:p>
          <a:p>
            <a:r>
              <a:rPr lang="zh-TW" altLang="en-US" dirty="0" smtClean="0"/>
              <a:t>藥物</a:t>
            </a:r>
            <a:endParaRPr lang="en-US" altLang="zh-TW" dirty="0" smtClean="0"/>
          </a:p>
          <a:p>
            <a:r>
              <a:rPr lang="zh-TW" altLang="en-US" dirty="0" smtClean="0"/>
              <a:t>環境</a:t>
            </a:r>
            <a:endParaRPr lang="en-US" altLang="zh-TW" dirty="0" smtClean="0"/>
          </a:p>
          <a:p>
            <a:r>
              <a:rPr lang="zh-TW" altLang="en-US" dirty="0" smtClean="0"/>
              <a:t>蟲鼠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134" y="4645152"/>
            <a:ext cx="8619042" cy="16667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529" y="1115662"/>
            <a:ext cx="5077648" cy="31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3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</a:rPr>
              <a:t>過敏病因</a:t>
            </a:r>
            <a:endParaRPr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風</a:t>
            </a:r>
            <a:r>
              <a:rPr lang="zh-TW" altLang="en-US" dirty="0" smtClean="0"/>
              <a:t> 寒 暑 </a:t>
            </a:r>
            <a:r>
              <a:rPr lang="zh-TW" altLang="en-US" dirty="0" smtClean="0">
                <a:solidFill>
                  <a:srgbClr val="FF0000"/>
                </a:solidFill>
              </a:rPr>
              <a:t>濕 燥 火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氣 </a:t>
            </a:r>
            <a:r>
              <a:rPr lang="zh-TW" altLang="en-US" dirty="0" smtClean="0">
                <a:solidFill>
                  <a:srgbClr val="FF0000"/>
                </a:solidFill>
              </a:rPr>
              <a:t>血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心 肝 脾 肺</a:t>
            </a:r>
            <a:r>
              <a:rPr lang="zh-TW" altLang="en-US" dirty="0" smtClean="0"/>
              <a:t> 腎</a:t>
            </a:r>
            <a:endParaRPr lang="en-US" altLang="zh-TW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402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過敏病因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風 </a:t>
            </a:r>
            <a:r>
              <a:rPr lang="en-US" altLang="zh-TW" dirty="0" smtClean="0"/>
              <a:t>–</a:t>
            </a:r>
            <a:r>
              <a:rPr lang="en-US" altLang="zh-TW" dirty="0" smtClean="0"/>
              <a:t> </a:t>
            </a:r>
            <a:r>
              <a:rPr lang="zh-TW" altLang="en-US" dirty="0" smtClean="0"/>
              <a:t>致敏源</a:t>
            </a:r>
            <a:endParaRPr lang="en-US" altLang="zh-TW" dirty="0" smtClean="0"/>
          </a:p>
          <a:p>
            <a:r>
              <a:rPr lang="zh-TW" altLang="en-US" dirty="0" smtClean="0"/>
              <a:t>濕 </a:t>
            </a:r>
            <a:r>
              <a:rPr lang="en-US" altLang="zh-TW" dirty="0" smtClean="0"/>
              <a:t>/ </a:t>
            </a:r>
            <a:r>
              <a:rPr lang="zh-TW" altLang="en-US" dirty="0" smtClean="0"/>
              <a:t>燥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血液內過敏因子</a:t>
            </a:r>
            <a:endParaRPr lang="en-US" altLang="zh-TW" dirty="0" smtClean="0"/>
          </a:p>
          <a:p>
            <a:r>
              <a:rPr lang="zh-TW" altLang="en-US" dirty="0" smtClean="0"/>
              <a:t>火 </a:t>
            </a:r>
            <a:r>
              <a:rPr lang="en-US" altLang="zh-TW" dirty="0" smtClean="0"/>
              <a:t>–</a:t>
            </a:r>
            <a:r>
              <a:rPr lang="en-US" altLang="zh-TW" dirty="0" smtClean="0"/>
              <a:t> </a:t>
            </a:r>
            <a:r>
              <a:rPr lang="zh-TW" altLang="en-US" dirty="0" smtClean="0"/>
              <a:t>過敏的反映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心 </a:t>
            </a:r>
            <a:r>
              <a:rPr lang="en-US" altLang="zh-TW" dirty="0" smtClean="0"/>
              <a:t>/ </a:t>
            </a:r>
            <a:r>
              <a:rPr lang="zh-TW" altLang="en-US" dirty="0" smtClean="0"/>
              <a:t>肝 </a:t>
            </a:r>
            <a:r>
              <a:rPr lang="en-US" altLang="zh-TW" dirty="0" smtClean="0"/>
              <a:t>/ </a:t>
            </a:r>
            <a:r>
              <a:rPr lang="zh-TW" altLang="en-US" dirty="0" smtClean="0"/>
              <a:t>脾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血液流動</a:t>
            </a:r>
            <a:endParaRPr lang="en-US" altLang="zh-TW" dirty="0" smtClean="0"/>
          </a:p>
          <a:p>
            <a:r>
              <a:rPr lang="zh-TW" altLang="en-US" dirty="0" smtClean="0"/>
              <a:t>肝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情緒</a:t>
            </a:r>
            <a:endParaRPr lang="en-US" altLang="zh-TW" dirty="0" smtClean="0"/>
          </a:p>
          <a:p>
            <a:r>
              <a:rPr lang="zh-TW" altLang="en-US" dirty="0" smtClean="0"/>
              <a:t>脾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消化</a:t>
            </a:r>
            <a:endParaRPr lang="en-US" altLang="zh-TW" dirty="0" smtClean="0"/>
          </a:p>
          <a:p>
            <a:r>
              <a:rPr lang="zh-TW" altLang="en-US" dirty="0" smtClean="0"/>
              <a:t>肺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起病位置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189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西醫對過敏解釋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072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smtClean="0"/>
              <a:t>Ⅰ</a:t>
            </a:r>
            <a:r>
              <a:rPr lang="zh-CN" altLang="en-US" sz="1600" b="1" dirty="0" smtClean="0"/>
              <a:t>型</a:t>
            </a:r>
            <a:endParaRPr lang="zh-CN" altLang="en-US" sz="1600" b="1" dirty="0"/>
          </a:p>
          <a:p>
            <a:r>
              <a:rPr lang="en-US" altLang="zh-CN" sz="1600" dirty="0" smtClean="0"/>
              <a:t>Ⅰ</a:t>
            </a:r>
            <a:r>
              <a:rPr lang="zh-CN" altLang="en-US" sz="1600" dirty="0" smtClean="0"/>
              <a:t>型過敏反應（速</a:t>
            </a:r>
            <a:r>
              <a:rPr lang="zh-TW" altLang="en-US" sz="1600" dirty="0" smtClean="0"/>
              <a:t>發</a:t>
            </a:r>
            <a:r>
              <a:rPr lang="zh-CN" altLang="en-US" sz="1600" dirty="0" smtClean="0"/>
              <a:t>型過敏反應）是由</a:t>
            </a:r>
            <a:r>
              <a:rPr lang="en-US" altLang="zh-CN" sz="1600" dirty="0" err="1" smtClean="0"/>
              <a:t>IgE</a:t>
            </a:r>
            <a:r>
              <a:rPr lang="zh-CN" altLang="en-US" sz="1600" dirty="0" smtClean="0"/>
              <a:t>介導。</a:t>
            </a:r>
            <a:r>
              <a:rPr lang="zh-CN" altLang="en-US" sz="1600" dirty="0" smtClean="0">
                <a:solidFill>
                  <a:srgbClr val="FF0000"/>
                </a:solidFill>
              </a:rPr>
              <a:t>抗原</a:t>
            </a:r>
            <a:r>
              <a:rPr lang="zh-CN" altLang="en-US" sz="1600" dirty="0" smtClean="0"/>
              <a:t>（過敏原）與</a:t>
            </a:r>
            <a:r>
              <a:rPr lang="zh-CN" altLang="en-US" sz="1600" dirty="0" smtClean="0">
                <a:solidFill>
                  <a:srgbClr val="FF0000"/>
                </a:solidFill>
              </a:rPr>
              <a:t>特異性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IgE</a:t>
            </a:r>
            <a:r>
              <a:rPr lang="zh-CN" altLang="en-US" sz="1600" dirty="0" smtClean="0"/>
              <a:t>（與組織肥大細胞和血嗜鹼性粒細胞相結合），觸發</a:t>
            </a:r>
            <a:r>
              <a:rPr lang="zh-CN" altLang="en-US" sz="1600" dirty="0" smtClean="0">
                <a:solidFill>
                  <a:srgbClr val="FF0000"/>
                </a:solidFill>
              </a:rPr>
              <a:t>炎性介質</a:t>
            </a:r>
            <a:r>
              <a:rPr lang="zh-CN" altLang="en-US" sz="1600" dirty="0" smtClean="0"/>
              <a:t>的釋放，包括已經存在的（如組胺、蛋白酶、趨化因數）和合成的其他介質（如前列腺素、白三烯、血小板活化因數、白介素）。這些炎症介質可導致血管擴張、毛細血管通透性增加、黏液分泌亢進、平滑肌收縮，以及嗜酸性粒細胞、輔助性</a:t>
            </a:r>
            <a:r>
              <a:rPr lang="en-US" altLang="zh-CN" sz="1600" dirty="0" smtClean="0"/>
              <a:t>T</a:t>
            </a:r>
            <a:r>
              <a:rPr lang="zh-CN" altLang="en-US" sz="1600" dirty="0" smtClean="0"/>
              <a:t>細胞（</a:t>
            </a:r>
            <a:r>
              <a:rPr lang="en-US" altLang="zh-CN" sz="1600" dirty="0" smtClean="0"/>
              <a:t>T</a:t>
            </a:r>
            <a:r>
              <a:rPr lang="en-US" altLang="zh-CN" sz="1600" baseline="-25000" dirty="0" smtClean="0"/>
              <a:t>H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）和其他炎性細胞在組織的浸潤。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 smtClean="0"/>
              <a:t>Ⅱ</a:t>
            </a:r>
            <a:r>
              <a:rPr lang="zh-CN" altLang="en-US" sz="1600" b="1" dirty="0" smtClean="0"/>
              <a:t>型</a:t>
            </a:r>
            <a:endParaRPr lang="zh-CN" altLang="en-US" sz="1600" b="1" dirty="0"/>
          </a:p>
          <a:p>
            <a:r>
              <a:rPr lang="en-US" altLang="zh-CN" sz="1600" dirty="0" smtClean="0"/>
              <a:t>Ⅱ</a:t>
            </a:r>
            <a:r>
              <a:rPr lang="zh-CN" altLang="en-US" sz="1600" dirty="0" smtClean="0"/>
              <a:t>型過敏反應是一類由</a:t>
            </a:r>
            <a:r>
              <a:rPr lang="zh-CN" altLang="en-US" sz="1600" dirty="0" smtClean="0">
                <a:solidFill>
                  <a:srgbClr val="FF0000"/>
                </a:solidFill>
              </a:rPr>
              <a:t>抗體與細胞或組織抗原結合，或者由抗體與細胞或組織上的半抗原結合</a:t>
            </a:r>
            <a:r>
              <a:rPr lang="zh-CN" altLang="en-US" sz="1600" dirty="0" smtClean="0"/>
              <a:t>所致。這種抗原抗體複合物啟動參與抗體介導的細胞毒反應的細胞（如</a:t>
            </a:r>
            <a:r>
              <a:rPr lang="en-US" altLang="zh-CN" sz="1600" dirty="0" smtClean="0"/>
              <a:t>NK</a:t>
            </a:r>
            <a:r>
              <a:rPr lang="zh-CN" altLang="en-US" sz="1600" dirty="0" smtClean="0"/>
              <a:t>細胞、嗜酸性粒細胞、巨噬細胞）、補體，或兩者都啟動。這種反應能引起</a:t>
            </a:r>
            <a:r>
              <a:rPr lang="zh-CN" altLang="en-US" sz="1600" dirty="0" smtClean="0">
                <a:solidFill>
                  <a:srgbClr val="FF0000"/>
                </a:solidFill>
              </a:rPr>
              <a:t>組織和細胞損傷</a:t>
            </a:r>
            <a:r>
              <a:rPr lang="zh-CN" altLang="en-US" sz="1600" dirty="0" smtClean="0"/>
              <a:t>。</a:t>
            </a:r>
          </a:p>
          <a:p>
            <a:pPr marL="0" indent="0">
              <a:buNone/>
            </a:pPr>
            <a:r>
              <a:rPr lang="en-US" altLang="zh-CN" sz="1600" dirty="0" smtClean="0"/>
              <a:t>Ⅲ</a:t>
            </a:r>
            <a:r>
              <a:rPr lang="zh-CN" altLang="en-US" sz="1600" b="1" dirty="0" smtClean="0"/>
              <a:t>型</a:t>
            </a:r>
            <a:endParaRPr lang="zh-CN" altLang="en-US" sz="1600" b="1" dirty="0"/>
          </a:p>
          <a:p>
            <a:r>
              <a:rPr lang="en-US" altLang="zh-CN" sz="1600" dirty="0" smtClean="0"/>
              <a:t>Ⅲ</a:t>
            </a:r>
            <a:r>
              <a:rPr lang="zh-CN" altLang="en-US" sz="1600" dirty="0" smtClean="0"/>
              <a:t>型過敏反應是一類由迴圈中</a:t>
            </a:r>
            <a:r>
              <a:rPr lang="zh-CN" altLang="en-US" sz="1600" dirty="0" smtClean="0">
                <a:solidFill>
                  <a:srgbClr val="FF0000"/>
                </a:solidFill>
              </a:rPr>
              <a:t>可溶性抗原抗體免疫複合物沉著</a:t>
            </a:r>
            <a:r>
              <a:rPr lang="zh-CN" altLang="en-US" sz="1600" dirty="0" smtClean="0"/>
              <a:t>在血管或組織所致的</a:t>
            </a:r>
            <a:r>
              <a:rPr lang="zh-CN" altLang="en-US" sz="1600" dirty="0" smtClean="0">
                <a:solidFill>
                  <a:srgbClr val="FF0000"/>
                </a:solidFill>
              </a:rPr>
              <a:t>急性炎症反應</a:t>
            </a:r>
            <a:r>
              <a:rPr lang="zh-CN" altLang="en-US" sz="1600" dirty="0" smtClean="0"/>
              <a:t>。這類免疫複合物可啟動補體系統，或與某些免疫細胞結合並使其活化，從而引起炎性介質的釋放。免疫複合物的形成部分取決於免疫複合物中抗原與抗體的相對比例。早期，抗原過多而形成的抗原抗體複合物小，不能啟動補體。當抗原抗體的比例平衡，所形成的免疫複合物較大，趨向於沉積在不同的組織（腎小球、血管），引起全身性反應。誘導的抗體同型改變以及複合物成分的糖基化可引起臨床反應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 smtClean="0"/>
              <a:t>Ⅳ</a:t>
            </a:r>
            <a:r>
              <a:rPr lang="zh-CN" altLang="en-US" sz="1600" b="1" dirty="0" smtClean="0"/>
              <a:t>型</a:t>
            </a:r>
            <a:endParaRPr lang="zh-CN" altLang="en-US" sz="1600" b="1" dirty="0"/>
          </a:p>
          <a:p>
            <a:r>
              <a:rPr lang="en-US" altLang="zh-CN" sz="1600" dirty="0" smtClean="0"/>
              <a:t>Ⅳ</a:t>
            </a:r>
            <a:r>
              <a:rPr lang="zh-CN" altLang="en-US" sz="1600" dirty="0" smtClean="0"/>
              <a:t>型過敏反應（遲</a:t>
            </a:r>
            <a:r>
              <a:rPr lang="zh-TW" altLang="en-US" sz="1600" dirty="0" smtClean="0"/>
              <a:t>發</a:t>
            </a:r>
            <a:r>
              <a:rPr lang="zh-CN" altLang="en-US" sz="1600" dirty="0" smtClean="0"/>
              <a:t>型過敏反應）由</a:t>
            </a:r>
            <a:r>
              <a:rPr lang="en-US" altLang="zh-CN" sz="1600" dirty="0" smtClean="0"/>
              <a:t>T</a:t>
            </a:r>
            <a:r>
              <a:rPr lang="zh-CN" altLang="en-US" sz="1600" dirty="0" smtClean="0"/>
              <a:t>細胞介導。這些</a:t>
            </a:r>
            <a:r>
              <a:rPr lang="en-US" altLang="zh-CN" sz="1600" dirty="0" smtClean="0">
                <a:solidFill>
                  <a:srgbClr val="FF0000"/>
                </a:solidFill>
              </a:rPr>
              <a:t>T</a:t>
            </a:r>
            <a:r>
              <a:rPr lang="zh-CN" altLang="en-US" sz="1600" dirty="0" smtClean="0">
                <a:solidFill>
                  <a:srgbClr val="FF0000"/>
                </a:solidFill>
              </a:rPr>
              <a:t>細胞接觸特異性抗原後被致敏</a:t>
            </a:r>
            <a:r>
              <a:rPr lang="zh-CN" altLang="en-US" sz="1600" dirty="0" smtClean="0"/>
              <a:t>，當再次接觸相同的抗原後被啟動，可發生直接毒性作用或通過不同類型的</a:t>
            </a:r>
            <a:r>
              <a:rPr lang="en-US" altLang="zh-CN" sz="1600" dirty="0" smtClean="0"/>
              <a:t>T</a:t>
            </a:r>
            <a:r>
              <a:rPr lang="zh-CN" altLang="en-US" sz="1600" dirty="0" smtClean="0"/>
              <a:t>細胞釋放不同的細胞因數可啟動嗜酸性粒細胞、單核細胞巨噬細胞、中性粒細胞或殺傷細胞啟動，引起免疫損傷。</a:t>
            </a:r>
          </a:p>
        </p:txBody>
      </p:sp>
    </p:spTree>
    <p:extLst>
      <p:ext uri="{BB962C8B-B14F-4D97-AF65-F5344CB8AC3E}">
        <p14:creationId xmlns:p14="http://schemas.microsoft.com/office/powerpoint/2010/main" val="71381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353" y="2524693"/>
            <a:ext cx="3505906" cy="40995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唐代孫思邈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endParaRPr lang="en-US" altLang="zh-CN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CN" altLang="en-US" sz="4000" dirty="0" smtClean="0">
                <a:latin typeface="+mj-ea"/>
                <a:ea typeface="+mj-ea"/>
              </a:rPr>
              <a:t>夫為醫者</a:t>
            </a:r>
            <a:r>
              <a:rPr lang="en-US" altLang="zh-CN" sz="4000" dirty="0" smtClean="0">
                <a:latin typeface="+mj-ea"/>
                <a:ea typeface="+mj-ea"/>
              </a:rPr>
              <a:t>,	</a:t>
            </a:r>
            <a:r>
              <a:rPr lang="zh-CN" altLang="en-US" sz="4000" dirty="0" smtClean="0">
                <a:latin typeface="+mj-ea"/>
                <a:ea typeface="+mj-ea"/>
              </a:rPr>
              <a:t>當須先洞曉病源</a:t>
            </a:r>
            <a:r>
              <a:rPr lang="en-US" altLang="zh-CN" sz="4000" dirty="0" smtClean="0">
                <a:latin typeface="+mj-ea"/>
                <a:ea typeface="+mj-ea"/>
              </a:rPr>
              <a:t>,</a:t>
            </a:r>
          </a:p>
          <a:p>
            <a:pPr marL="0" indent="0" algn="ctr">
              <a:buNone/>
            </a:pPr>
            <a:r>
              <a:rPr lang="zh-CN" altLang="en-US" sz="4000" dirty="0" smtClean="0">
                <a:latin typeface="+mj-ea"/>
                <a:ea typeface="+mj-ea"/>
              </a:rPr>
              <a:t>知其所犯</a:t>
            </a:r>
            <a:r>
              <a:rPr lang="en-US" altLang="zh-CN" sz="4000" dirty="0" smtClean="0">
                <a:latin typeface="+mj-ea"/>
                <a:ea typeface="+mj-ea"/>
              </a:rPr>
              <a:t>,	</a:t>
            </a:r>
            <a:r>
              <a:rPr lang="zh-CN" altLang="en-US" sz="4000" dirty="0" smtClean="0">
                <a:latin typeface="+mj-ea"/>
                <a:ea typeface="+mj-ea"/>
              </a:rPr>
              <a:t>以食治之</a:t>
            </a:r>
            <a:r>
              <a:rPr lang="en-US" altLang="zh-CN" sz="4000" dirty="0" smtClean="0">
                <a:latin typeface="+mj-ea"/>
                <a:ea typeface="+mj-ea"/>
              </a:rPr>
              <a:t>;</a:t>
            </a:r>
          </a:p>
          <a:p>
            <a:pPr marL="0" indent="0" algn="ctr">
              <a:buNone/>
            </a:pPr>
            <a:r>
              <a:rPr lang="zh-CN" altLang="en-US" sz="4000" dirty="0" smtClean="0">
                <a:latin typeface="+mj-ea"/>
                <a:ea typeface="+mj-ea"/>
              </a:rPr>
              <a:t>食療不愈</a:t>
            </a:r>
            <a:r>
              <a:rPr lang="en-US" altLang="zh-CN" sz="4000" dirty="0" smtClean="0">
                <a:latin typeface="+mj-ea"/>
                <a:ea typeface="+mj-ea"/>
              </a:rPr>
              <a:t>,	</a:t>
            </a:r>
            <a:r>
              <a:rPr lang="zh-CN" altLang="en-US" sz="4000" dirty="0" smtClean="0">
                <a:latin typeface="+mj-ea"/>
                <a:ea typeface="+mj-ea"/>
              </a:rPr>
              <a:t>然後命藥</a:t>
            </a:r>
            <a:r>
              <a:rPr lang="en-US" altLang="zh-CN" sz="4000" dirty="0" smtClean="0">
                <a:latin typeface="+mj-ea"/>
                <a:ea typeface="+mj-ea"/>
              </a:rPr>
              <a:t>｡</a:t>
            </a:r>
            <a:endParaRPr lang="zh-CN" altLang="en-US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83157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903</Words>
  <Application>Microsoft Office PowerPoint</Application>
  <PresentationFormat>宽屏</PresentationFormat>
  <Paragraphs>92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新細明體</vt:lpstr>
      <vt:lpstr>宋体</vt:lpstr>
      <vt:lpstr>Arial</vt:lpstr>
      <vt:lpstr>Calibri</vt:lpstr>
      <vt:lpstr>Calibri Light</vt:lpstr>
      <vt:lpstr>Office 主题</vt:lpstr>
      <vt:lpstr>舒緩各種敏感症的 湯水介紹</vt:lpstr>
      <vt:lpstr>敏感</vt:lpstr>
      <vt:lpstr>敏感症狀</vt:lpstr>
      <vt:lpstr>可發生敏感的部位</vt:lpstr>
      <vt:lpstr>過敏源</vt:lpstr>
      <vt:lpstr>過敏病因</vt:lpstr>
      <vt:lpstr>過敏病因</vt:lpstr>
      <vt:lpstr>西醫對過敏解釋</vt:lpstr>
      <vt:lpstr>唐代孫思邈</vt:lpstr>
      <vt:lpstr>常用藥材 – 鼻</vt:lpstr>
      <vt:lpstr>常用藥材 – 皮膚</vt:lpstr>
      <vt:lpstr>常用藥材 – 腸 </vt:lpstr>
      <vt:lpstr>皮膚過敏</vt:lpstr>
      <vt:lpstr>鼻過敏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bencaotong</dc:creator>
  <cp:lastModifiedBy>bencaotong</cp:lastModifiedBy>
  <cp:revision>15</cp:revision>
  <dcterms:created xsi:type="dcterms:W3CDTF">2019-05-03T04:57:15Z</dcterms:created>
  <dcterms:modified xsi:type="dcterms:W3CDTF">2019-05-03T08:20:57Z</dcterms:modified>
</cp:coreProperties>
</file>